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1D194-44B9-255D-394B-35D681002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151AE-97F9-F9A7-D986-4B3D1007B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D89CF-5736-3970-47C2-8982C7B9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F6910-3239-4901-D4AD-6D04D98D0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71757-7167-AF43-1891-4B8580A01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3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103C-B4E1-7ABF-D80D-57F9425F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79A38-19B6-939C-6D72-E5CCFB0E3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0E58C-5F40-E042-DA3C-A66904B0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41E7D-B03C-334F-7C69-91ECA6EE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67C25-7951-72F3-83D6-584A8D92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583F-E3CE-2367-1750-E4B7EAD9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54B03-D144-C0CA-411C-C8AD5D9B8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99416-21FE-6667-8E97-9EC08AC5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4537C-AF68-147B-44D3-AE71A92E4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3672C-E19C-557C-04AB-CB2CF998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2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E7ED5-83C0-F9B0-9CD0-E4C56079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4F406-E42B-3D4C-220B-0AEA961DAD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2718DA-6CE5-8712-3C7F-8988B5972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5DD7-DE65-67E5-398A-0F9A66BE4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F350C-7F4D-8F9C-FE8E-45C86DBA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86627-1599-BD68-4116-5D36CDFF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2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8A629-A04D-FD51-768E-F5D78F7B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A65B7-D313-B226-BCB1-D5894BABD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04A19-18B8-407E-B21F-840FB22F0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8EFE3-CB90-86B4-B314-6ED91A6B0F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0BFDEF-E09D-996E-3008-75177A6A8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4AB44-2691-AE1F-053D-33A240BC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35CA27-6FF9-6725-8000-E19D05B2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EC90B3-1E76-A6BB-E2D7-2CE67B95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4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3D280-1584-6972-16A1-3157821A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FA4F8-FD09-D080-0494-56E0C635B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4020A6-2073-DB3D-94F5-01898BBDC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6776DC-D7FD-D9F8-F533-D3FBEFB7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3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11DA5F-F0A6-6E8D-91D0-1F400DAF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C742AA-8478-13FD-785E-33654367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B6F59-C4AA-000C-6B0E-790E3661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7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063D-FB39-FE80-0B18-8462A8E0B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1C90A-69B8-C874-5214-9CDB7A30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07F45-2D26-81F0-3F98-E86A48922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CE788-E535-94DB-CBB5-8DA05F413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1A0C-D0FF-6A9F-5A1F-1636E3750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8FE84-0949-2592-51CA-9CE8532DC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7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709B6-9109-E566-10BC-BCFEE6989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AD2BE5-BDFA-C7E7-9898-260028A30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04270-801C-36B6-FF1E-9493AB4AB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D5F5F-83CF-2009-7867-EB76D5F80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1D7BAA-A056-FA4B-2216-BF3D7863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8CDC2-A93C-6B17-38EA-34377379D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33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D459C-9E93-0997-86E2-71C4DE44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F4FBC-D5CA-6959-54AE-BA847C3E6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D5491-86BA-EA4C-7756-15F85DFC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B0714-C176-14E8-92F1-4A45E31F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39B8B-DFB7-304F-84A4-BD393B7A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0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E810A1-5B9E-D62A-5AAC-51A9640270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855358-5E17-E072-A7E7-537B94479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EA7CD-1FB0-1AD6-ABFC-0EFB2E471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191CE-7578-9A30-463D-290EDBE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2C67A-ABEE-2275-61D3-C0239C0D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6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2C0F73-298E-5264-19CA-FE02E67B4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9ADB0-7F87-6DE8-562F-776F0E09F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96E70-BE94-F860-6513-798B5AA30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F7B26-FE89-4B22-9175-0E0969F23826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B803F-4DA5-5996-E6C3-95C1E05BD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B1C02-BF5D-5118-A3F8-17F20B004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5FAD2-5ABC-4534-BAB0-EA222BDEA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6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904 Model A Tonneau">
            <a:extLst>
              <a:ext uri="{FF2B5EF4-FFF2-40B4-BE49-F238E27FC236}">
                <a16:creationId xmlns:a16="http://schemas.microsoft.com/office/drawing/2014/main" id="{B3B010C6-B96C-670B-C330-DB59B84C9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625" y="819505"/>
            <a:ext cx="2583890" cy="25838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BCB01B-D695-1B86-2541-193B39B4C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779" y="723560"/>
            <a:ext cx="2703762" cy="2703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772699-D805-89A3-EC33-8A1FE493E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C811A7-6801-3378-75BE-944C63089BBE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8FD191-1907-1E2B-5C80-8A6AB7DBF5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2DA014-F25B-859C-7527-19C8F8417EF0}"/>
              </a:ext>
            </a:extLst>
          </p:cNvPr>
          <p:cNvSpPr txBox="1"/>
          <p:nvPr/>
        </p:nvSpPr>
        <p:spPr>
          <a:xfrm>
            <a:off x="3704734" y="339365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1903-1904 Ford Model 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E57160-E3F6-2270-6AAA-8413DB817E57}"/>
              </a:ext>
            </a:extLst>
          </p:cNvPr>
          <p:cNvSpPr txBox="1"/>
          <p:nvPr/>
        </p:nvSpPr>
        <p:spPr>
          <a:xfrm>
            <a:off x="4035206" y="2804598"/>
            <a:ext cx="49703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Ford Motor Company’s 1</a:t>
            </a:r>
            <a:r>
              <a:rPr lang="en-US" baseline="30000" dirty="0"/>
              <a:t>st</a:t>
            </a:r>
            <a:r>
              <a:rPr lang="en-US" dirty="0"/>
              <a:t> production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Launched in 1903 with 2 </a:t>
            </a:r>
            <a:r>
              <a:rPr lang="en-US" dirty="0" err="1"/>
              <a:t>cyl</a:t>
            </a:r>
            <a:r>
              <a:rPr lang="en-US" dirty="0"/>
              <a:t> 8 hp engine; Updated in 1904 to 10 hp with other ‘improvements’ for durability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Assembled at Mack Avenue in Detroit with engine and chassis supplied by Dodge Bros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Available as 2 seater runabout or with optional rear tonneau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1903 - ~670; 1904 -~1140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Surviving: ~110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Runabout Price: $750-850; Ford Profit: ~$150  </a:t>
            </a:r>
            <a:br>
              <a:rPr lang="en-US" dirty="0"/>
            </a:br>
            <a:r>
              <a:rPr lang="en-US" dirty="0"/>
              <a:t>Optional Rear Tonneau cost $100 but increased Ford Profit by $50!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48172-7C6A-20D8-E234-EFD20F89FA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725" y="3627187"/>
            <a:ext cx="3783044" cy="30251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A36B08B-C17A-FE72-EC2B-076DFAAB0535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98BFE1-E038-49EE-79C0-FEC6A8A34FB7}"/>
              </a:ext>
            </a:extLst>
          </p:cNvPr>
          <p:cNvSpPr txBox="1"/>
          <p:nvPr/>
        </p:nvSpPr>
        <p:spPr>
          <a:xfrm>
            <a:off x="4233211" y="6376580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</p:spTree>
    <p:extLst>
      <p:ext uri="{BB962C8B-B14F-4D97-AF65-F5344CB8AC3E}">
        <p14:creationId xmlns:p14="http://schemas.microsoft.com/office/powerpoint/2010/main" val="293659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2EA01-7214-D20B-15BB-D2338CE53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1904 Model B Touring">
            <a:extLst>
              <a:ext uri="{FF2B5EF4-FFF2-40B4-BE49-F238E27FC236}">
                <a16:creationId xmlns:a16="http://schemas.microsoft.com/office/drawing/2014/main" id="{F6E761FF-0063-33B4-C93F-C27B1EC5A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815" y="76991"/>
            <a:ext cx="3809524" cy="3809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40D867-A535-AF4C-F7EF-65CA7336C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F867B2-C52F-B20E-BF53-A090F95E76CF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3C44F2-33F1-C2E3-A5FC-701A41BC3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18" y="3817531"/>
            <a:ext cx="2671137" cy="26711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926FA1-5D6D-E317-C93A-A10FBD2DAF33}"/>
              </a:ext>
            </a:extLst>
          </p:cNvPr>
          <p:cNvSpPr txBox="1"/>
          <p:nvPr/>
        </p:nvSpPr>
        <p:spPr>
          <a:xfrm>
            <a:off x="4269250" y="76991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1904-1906 Ford Model 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0C80ED-8E52-6811-F031-6847228D8AD5}"/>
              </a:ext>
            </a:extLst>
          </p:cNvPr>
          <p:cNvSpPr txBox="1"/>
          <p:nvPr/>
        </p:nvSpPr>
        <p:spPr>
          <a:xfrm>
            <a:off x="581453" y="6488668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1A55CA-13A4-B552-57EB-F47E4F6D2369}"/>
              </a:ext>
            </a:extLst>
          </p:cNvPr>
          <p:cNvSpPr txBox="1"/>
          <p:nvPr/>
        </p:nvSpPr>
        <p:spPr>
          <a:xfrm>
            <a:off x="5301397" y="2767111"/>
            <a:ext cx="457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– we love to talk about our cars!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0A1983-59E3-299E-C38D-1486CCF5E43A}"/>
              </a:ext>
            </a:extLst>
          </p:cNvPr>
          <p:cNvSpPr txBox="1"/>
          <p:nvPr/>
        </p:nvSpPr>
        <p:spPr>
          <a:xfrm>
            <a:off x="331028" y="907988"/>
            <a:ext cx="52733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Ford Motor Company’s 1</a:t>
            </a:r>
            <a:r>
              <a:rPr lang="en-US" baseline="30000" dirty="0"/>
              <a:t>st</a:t>
            </a:r>
            <a:r>
              <a:rPr lang="en-US" dirty="0"/>
              <a:t> 4 cylinder, front engine model and Ford’s first step into larger cars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Ford Motor Company moved production to the Piquette Avenue Plant in December of 1904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Sales began in October 1904 and continued until July 1906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~500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Surviving: ~7 (the only running/touring Model B in the world is here!!!!)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$2000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09054C-AB78-1E34-1F0D-6DE83C206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031" y="3386683"/>
            <a:ext cx="4161131" cy="311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43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7F34A-6B34-0C1D-5F95-061172879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857A929-AF2F-88D7-8C91-C27553FC0154}"/>
              </a:ext>
            </a:extLst>
          </p:cNvPr>
          <p:cNvSpPr txBox="1"/>
          <p:nvPr/>
        </p:nvSpPr>
        <p:spPr>
          <a:xfrm>
            <a:off x="4226349" y="880209"/>
            <a:ext cx="77239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updated design and body style from the 10 hp Model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Hood modernized style as well relocating and increasing the size of the gas tank for longer journeys and more ‘operator convenience’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Length of the car was increased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~870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Surviving: ~20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$950; 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B37FF-400B-7C65-3312-30F6D5D9C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0C7740-D3AC-6EC4-9F11-CC5C935EB01A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E5B602-058E-E2CD-EFB6-57D446191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306" y="3079092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20B023-D98B-18F7-B9A5-043A59FD2E4D}"/>
              </a:ext>
            </a:extLst>
          </p:cNvPr>
          <p:cNvSpPr txBox="1"/>
          <p:nvPr/>
        </p:nvSpPr>
        <p:spPr>
          <a:xfrm>
            <a:off x="4269250" y="76991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1904 - 1905 Ford Model 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EF41DF-445D-333C-CA03-76BE0D75A349}"/>
              </a:ext>
            </a:extLst>
          </p:cNvPr>
          <p:cNvSpPr txBox="1"/>
          <p:nvPr/>
        </p:nvSpPr>
        <p:spPr>
          <a:xfrm>
            <a:off x="5060841" y="6239312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15E0E4-A16C-46CD-DED4-AE2521B9B6B9}"/>
              </a:ext>
            </a:extLst>
          </p:cNvPr>
          <p:cNvSpPr txBox="1"/>
          <p:nvPr/>
        </p:nvSpPr>
        <p:spPr>
          <a:xfrm>
            <a:off x="7103449" y="2381944"/>
            <a:ext cx="457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– we love to talk about our cars!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5166F4-9335-9024-C1F0-AC6D549D0F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01" t="1097" b="733"/>
          <a:stretch>
            <a:fillRect/>
          </a:stretch>
        </p:blipFill>
        <p:spPr>
          <a:xfrm>
            <a:off x="84841" y="104769"/>
            <a:ext cx="4184409" cy="667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9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477D7-9C7B-4663-40A6-EB29F03F5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845069-5130-5C02-F008-822902590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1D7150-30B0-D2E9-7465-4AE04DEE85B2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1A9CFA-BED3-E1BD-A67E-3BD97161A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E2561B-A930-0D2F-FF51-D80755FA8DAC}"/>
              </a:ext>
            </a:extLst>
          </p:cNvPr>
          <p:cNvSpPr txBox="1"/>
          <p:nvPr/>
        </p:nvSpPr>
        <p:spPr>
          <a:xfrm>
            <a:off x="3893270" y="351265"/>
            <a:ext cx="4091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1905 - 1906 Ford Model 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5B8379-8507-E615-703C-28420D5E49AD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0FFAE0-5077-31C8-E398-6EBDD730190A}"/>
              </a:ext>
            </a:extLst>
          </p:cNvPr>
          <p:cNvSpPr txBox="1"/>
          <p:nvPr/>
        </p:nvSpPr>
        <p:spPr>
          <a:xfrm>
            <a:off x="4076903" y="5791805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6B5CAF-6BCC-A07D-7D31-179F9EEAD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792" y="248535"/>
            <a:ext cx="4194993" cy="26359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AF756A-F46D-8569-32DD-B8C2DC2DB5B1}"/>
              </a:ext>
            </a:extLst>
          </p:cNvPr>
          <p:cNvSpPr txBox="1"/>
          <p:nvPr/>
        </p:nvSpPr>
        <p:spPr>
          <a:xfrm>
            <a:off x="3680894" y="2425204"/>
            <a:ext cx="49703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Responding again to more driving and longer distances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Another engine upgrade – 2 </a:t>
            </a:r>
            <a:r>
              <a:rPr lang="en-US" dirty="0" err="1"/>
              <a:t>cyl</a:t>
            </a:r>
            <a:r>
              <a:rPr lang="en-US" dirty="0"/>
              <a:t> 12hp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size of coolant tank and relocated to under the hood for ease of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wheel size for increased max 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~1,250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Surviving: ~40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$1,100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 descr="1905 Ford Model F touring - Best quality free high resolution car images,  pictures and photos.">
            <a:extLst>
              <a:ext uri="{FF2B5EF4-FFF2-40B4-BE49-F238E27FC236}">
                <a16:creationId xmlns:a16="http://schemas.microsoft.com/office/drawing/2014/main" id="{D19C015D-E89C-F0B8-5281-E372D3C41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10" y="3739151"/>
            <a:ext cx="3434498" cy="257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01188-D01A-D07F-A7A2-CA315A8F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00B904A-D316-DD18-3E35-F3CBB1F72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15" y="1093913"/>
            <a:ext cx="4117721" cy="5713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AD9CA0-9EC8-82B2-5666-DB8F8F770F62}"/>
              </a:ext>
            </a:extLst>
          </p:cNvPr>
          <p:cNvSpPr txBox="1"/>
          <p:nvPr/>
        </p:nvSpPr>
        <p:spPr>
          <a:xfrm>
            <a:off x="9652998" y="2503861"/>
            <a:ext cx="2539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4D2449-AA8D-752C-F8C6-15526F291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429" y="3106904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42BE64-6218-E3EC-615D-904F00004FED}"/>
              </a:ext>
            </a:extLst>
          </p:cNvPr>
          <p:cNvSpPr txBox="1"/>
          <p:nvPr/>
        </p:nvSpPr>
        <p:spPr>
          <a:xfrm>
            <a:off x="315063" y="187831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1906-1908 Ford Model 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44E8BB-34C9-589D-1380-4A0568897D66}"/>
              </a:ext>
            </a:extLst>
          </p:cNvPr>
          <p:cNvSpPr txBox="1"/>
          <p:nvPr/>
        </p:nvSpPr>
        <p:spPr>
          <a:xfrm>
            <a:off x="8901499" y="5985391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9ED9D6-60EC-E6BC-F534-E0245BD8A932}"/>
              </a:ext>
            </a:extLst>
          </p:cNvPr>
          <p:cNvSpPr txBox="1"/>
          <p:nvPr/>
        </p:nvSpPr>
        <p:spPr>
          <a:xfrm>
            <a:off x="4148384" y="6385637"/>
            <a:ext cx="7653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F8375-2F4A-5685-9044-A386F9760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999" y="49240"/>
            <a:ext cx="2412886" cy="23828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DA3268-3EC4-8732-60BD-054AAEA140B7}"/>
              </a:ext>
            </a:extLst>
          </p:cNvPr>
          <p:cNvSpPr txBox="1"/>
          <p:nvPr/>
        </p:nvSpPr>
        <p:spPr>
          <a:xfrm>
            <a:off x="4243836" y="1242804"/>
            <a:ext cx="49703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Ford’s 2</a:t>
            </a:r>
            <a:r>
              <a:rPr lang="en-US" baseline="30000" dirty="0"/>
              <a:t>nd</a:t>
            </a:r>
            <a:r>
              <a:rPr lang="en-US" dirty="0"/>
              <a:t> luxury car, building off the Model B, addressing it’s ‘weaknesses’ and adding Ford’s first inline 6 for power.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40hp 405 ci inline 6 cylinder engine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production magneto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Featuring dual ignition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Available with Touring and Roadster body styles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~950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Surviving: ~ 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$2,800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EA2EAF6-2A8F-AD89-EBC2-606A88747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" t="31784" b="19542"/>
          <a:stretch>
            <a:fillRect/>
          </a:stretch>
        </p:blipFill>
        <p:spPr>
          <a:xfrm>
            <a:off x="4228369" y="4265296"/>
            <a:ext cx="4052344" cy="158268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DF426D9-32CE-D8CD-96CE-BA49B879C3B4}"/>
              </a:ext>
            </a:extLst>
          </p:cNvPr>
          <p:cNvSpPr txBox="1"/>
          <p:nvPr/>
        </p:nvSpPr>
        <p:spPr>
          <a:xfrm>
            <a:off x="4213761" y="5895426"/>
            <a:ext cx="4052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4 Model K’s often seen together on tour!</a:t>
            </a:r>
          </a:p>
        </p:txBody>
      </p:sp>
    </p:spTree>
    <p:extLst>
      <p:ext uri="{BB962C8B-B14F-4D97-AF65-F5344CB8AC3E}">
        <p14:creationId xmlns:p14="http://schemas.microsoft.com/office/powerpoint/2010/main" val="299086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88099-9E9B-9641-B1A7-9301FDE63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6 Model N Runabout">
            <a:extLst>
              <a:ext uri="{FF2B5EF4-FFF2-40B4-BE49-F238E27FC236}">
                <a16:creationId xmlns:a16="http://schemas.microsoft.com/office/drawing/2014/main" id="{C45BF564-98C9-4304-6CD4-892E528A5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540" y="566678"/>
            <a:ext cx="3400187" cy="34001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CDD1D8-F575-C37A-BA5C-E249F925A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725" y="206733"/>
            <a:ext cx="2529834" cy="249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CC3F9E-E7FF-7096-7A0B-D338B100DE92}"/>
              </a:ext>
            </a:extLst>
          </p:cNvPr>
          <p:cNvSpPr txBox="1"/>
          <p:nvPr/>
        </p:nvSpPr>
        <p:spPr>
          <a:xfrm>
            <a:off x="9149341" y="2705109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82B96F-13A9-F40A-2994-102635E09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78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859D5C-1673-6FC4-4F3C-F0D46B1616E6}"/>
              </a:ext>
            </a:extLst>
          </p:cNvPr>
          <p:cNvSpPr txBox="1"/>
          <p:nvPr/>
        </p:nvSpPr>
        <p:spPr>
          <a:xfrm>
            <a:off x="2948084" y="320027"/>
            <a:ext cx="6295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1906-1908 Ford Model 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C3E989-A3A6-C70C-59C2-C482D2EAC242}"/>
              </a:ext>
            </a:extLst>
          </p:cNvPr>
          <p:cNvSpPr txBox="1"/>
          <p:nvPr/>
        </p:nvSpPr>
        <p:spPr>
          <a:xfrm>
            <a:off x="79230" y="304329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EBAF18-73B2-FE5B-70CE-2094A50FE202}"/>
              </a:ext>
            </a:extLst>
          </p:cNvPr>
          <p:cNvSpPr txBox="1"/>
          <p:nvPr/>
        </p:nvSpPr>
        <p:spPr>
          <a:xfrm>
            <a:off x="1707025" y="624484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63FCD9-3D1D-ECD6-B619-0636B094C2EE}"/>
              </a:ext>
            </a:extLst>
          </p:cNvPr>
          <p:cNvSpPr txBox="1"/>
          <p:nvPr/>
        </p:nvSpPr>
        <p:spPr>
          <a:xfrm>
            <a:off x="344260" y="3429000"/>
            <a:ext cx="69995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Ford started on his quest to supply a ‘substantial’ car that was affordable in an automotive industry focused on large expensive cars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N was Ford’s largest selling model prior to the Model T starting Ford’s volume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Featuring many clear mechanical similarities to the 1909 Model T and a few key differences the impact of the Model N on the Model T are clear. Meanwhile elements of the body style clearly reflect the pedigree from it’s predecessors, The A, C and 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~7,000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$500-600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32A5B5-E2C2-627D-7A71-1757E23F79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0349" y="3301052"/>
            <a:ext cx="3884568" cy="30390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C5ECDE-C750-9033-08BC-11D9EADF937F}"/>
              </a:ext>
            </a:extLst>
          </p:cNvPr>
          <p:cNvSpPr txBox="1"/>
          <p:nvPr/>
        </p:nvSpPr>
        <p:spPr>
          <a:xfrm>
            <a:off x="7622727" y="6346129"/>
            <a:ext cx="4043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Model N Chassis Assembly Room at Piquette Avenue Plant in Detroit, 1906</a:t>
            </a:r>
          </a:p>
        </p:txBody>
      </p:sp>
    </p:spTree>
    <p:extLst>
      <p:ext uri="{BB962C8B-B14F-4D97-AF65-F5344CB8AC3E}">
        <p14:creationId xmlns:p14="http://schemas.microsoft.com/office/powerpoint/2010/main" val="1560586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82CBE-35D1-2A4B-D76B-24DA4565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7 Model R Runabout">
            <a:extLst>
              <a:ext uri="{FF2B5EF4-FFF2-40B4-BE49-F238E27FC236}">
                <a16:creationId xmlns:a16="http://schemas.microsoft.com/office/drawing/2014/main" id="{C25B71C6-4F82-1194-4779-AB818C63F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808" y="649027"/>
            <a:ext cx="3809524" cy="3809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E9D4B8-9730-427D-4E6C-0054E7699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3C6042-1CFC-587F-722B-443E3E7EE038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74A6DA-C83C-073A-020B-01D92B2B4A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6C042D-E7C8-E6C9-AB12-62D6E0F936F7}"/>
              </a:ext>
            </a:extLst>
          </p:cNvPr>
          <p:cNvSpPr txBox="1"/>
          <p:nvPr/>
        </p:nvSpPr>
        <p:spPr>
          <a:xfrm>
            <a:off x="3704734" y="339365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1907-1908 Ford Model 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9B4FC5-5DCD-7767-9D5F-7618CEF9B2DA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FE7FAB-5DF9-219C-7B85-02BCBC865B3D}"/>
              </a:ext>
            </a:extLst>
          </p:cNvPr>
          <p:cNvSpPr txBox="1"/>
          <p:nvPr/>
        </p:nvSpPr>
        <p:spPr>
          <a:xfrm>
            <a:off x="2079548" y="6193969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4B2285-7047-9C94-FA30-654118EDD080}"/>
              </a:ext>
            </a:extLst>
          </p:cNvPr>
          <p:cNvSpPr txBox="1"/>
          <p:nvPr/>
        </p:nvSpPr>
        <p:spPr>
          <a:xfrm>
            <a:off x="344260" y="3429000"/>
            <a:ext cx="69995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Produced concurrently to the Model N, with similar engine and chassis the Model R sought to deliver a more pretentious appearance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Featuring running boards, larger wheels, a wider body and rounded deck to enable carrying spare tire on top of the deck lid.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notable difference in the engine is the use of a mechanical oiler vs the exhaust pressure driven oiler used on the 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Demand for the R outstripped availability leading to the creation of the model S – a hybrid of the N and R!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~2,550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$750</a:t>
            </a:r>
          </a:p>
        </p:txBody>
      </p:sp>
    </p:spTree>
    <p:extLst>
      <p:ext uri="{BB962C8B-B14F-4D97-AF65-F5344CB8AC3E}">
        <p14:creationId xmlns:p14="http://schemas.microsoft.com/office/powerpoint/2010/main" val="4019287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D07EA-5A1D-BAE4-72C1-C5BB8E4D3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5AC30C2-C316-5BBB-574D-DB8EBB86A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966" y="922309"/>
            <a:ext cx="3474059" cy="2608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721C62-BC1F-BC26-8848-6555ADCEB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6D2F3A-FF3D-4B88-49DF-6681F6A87014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A9A0F0-8406-4FA3-320D-BA02A351E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3EB634-8127-7BE9-C572-218E482D4A1F}"/>
              </a:ext>
            </a:extLst>
          </p:cNvPr>
          <p:cNvSpPr txBox="1"/>
          <p:nvPr/>
        </p:nvSpPr>
        <p:spPr>
          <a:xfrm>
            <a:off x="3704734" y="339365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1907-1908 Ford Model 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F2ABBE-0794-C2D7-D5BC-C5F167A3481D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95AF7C-9EFD-0FF1-E77F-C563D67CAD09}"/>
              </a:ext>
            </a:extLst>
          </p:cNvPr>
          <p:cNvSpPr txBox="1"/>
          <p:nvPr/>
        </p:nvSpPr>
        <p:spPr>
          <a:xfrm>
            <a:off x="3808820" y="5530195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9B21D-383F-D9E3-D09F-AA126A39EB5E}"/>
              </a:ext>
            </a:extLst>
          </p:cNvPr>
          <p:cNvSpPr txBox="1"/>
          <p:nvPr/>
        </p:nvSpPr>
        <p:spPr>
          <a:xfrm>
            <a:off x="466068" y="3775869"/>
            <a:ext cx="69995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Demand for the appearance of the Model R outstripped availability of the larger wheels and wider bodies. Ford decided to offer a hybrid model using the body and wheels of the N, but </a:t>
            </a:r>
            <a:r>
              <a:rPr lang="en-US"/>
              <a:t>engine, running boards, </a:t>
            </a:r>
            <a:r>
              <a:rPr lang="en-US" dirty="0"/>
              <a:t>fenders and accessories of the 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~2,350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$700</a:t>
            </a:r>
          </a:p>
        </p:txBody>
      </p:sp>
      <p:pic>
        <p:nvPicPr>
          <p:cNvPr id="11" name="Picture 10" descr="The Model T's Forerunner: The 1906-08 Ford Model NRS - Mac's Motor City  GarageMac's Motor City Garage">
            <a:extLst>
              <a:ext uri="{FF2B5EF4-FFF2-40B4-BE49-F238E27FC236}">
                <a16:creationId xmlns:a16="http://schemas.microsoft.com/office/drawing/2014/main" id="{8EB29497-267F-2975-5860-0F7330593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3829" y="1390382"/>
            <a:ext cx="2866390" cy="15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64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A437-3055-275D-016D-795B8CB3E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8 SR Roadster">
            <a:extLst>
              <a:ext uri="{FF2B5EF4-FFF2-40B4-BE49-F238E27FC236}">
                <a16:creationId xmlns:a16="http://schemas.microsoft.com/office/drawing/2014/main" id="{AD40D325-5138-88B8-B2F9-710ED6B36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638" y="767795"/>
            <a:ext cx="3809524" cy="3809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C7937E-ED50-0CC1-E371-E0AA9F0D5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BB4770-F7AF-706D-9D3E-1A0CE02004E1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E9AB77-8D64-8840-C74D-62BA13170D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71D028-CADF-85BC-76D6-4B3C5BCF2CC0}"/>
              </a:ext>
            </a:extLst>
          </p:cNvPr>
          <p:cNvSpPr txBox="1"/>
          <p:nvPr/>
        </p:nvSpPr>
        <p:spPr>
          <a:xfrm>
            <a:off x="3704734" y="339365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1908 Ford Model SR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BDD00-FDAC-4FA7-D435-34EACF2EEACC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753279-868E-32A5-206B-F01ABB7C6469}"/>
              </a:ext>
            </a:extLst>
          </p:cNvPr>
          <p:cNvSpPr txBox="1"/>
          <p:nvPr/>
        </p:nvSpPr>
        <p:spPr>
          <a:xfrm>
            <a:off x="4269250" y="6176526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A756F-A423-B6E5-1CC9-48DCB4DAD329}"/>
              </a:ext>
            </a:extLst>
          </p:cNvPr>
          <p:cNvSpPr txBox="1"/>
          <p:nvPr/>
        </p:nvSpPr>
        <p:spPr>
          <a:xfrm>
            <a:off x="396224" y="3663682"/>
            <a:ext cx="69995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Introducing a ‘Mother in law’ for a 3</a:t>
            </a:r>
            <a:r>
              <a:rPr lang="en-US" baseline="30000" dirty="0"/>
              <a:t>rd</a:t>
            </a:r>
            <a:r>
              <a:rPr lang="en-US" dirty="0"/>
              <a:t> passenger seat, splash aprons and a metal cowl the Model SR is another hybrid with the same wheel size as the Model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Model SR looks like a mini Model K roadster and was launched while the Model T was in planning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model was so popular that over 3,600 cars were sold in the 12 months after it was launched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~3,710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$750</a:t>
            </a:r>
          </a:p>
        </p:txBody>
      </p:sp>
    </p:spTree>
    <p:extLst>
      <p:ext uri="{BB962C8B-B14F-4D97-AF65-F5344CB8AC3E}">
        <p14:creationId xmlns:p14="http://schemas.microsoft.com/office/powerpoint/2010/main" val="4125668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4554-8738-DEF5-56DB-386B6E870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09 Model T Touring">
            <a:extLst>
              <a:ext uri="{FF2B5EF4-FFF2-40B4-BE49-F238E27FC236}">
                <a16:creationId xmlns:a16="http://schemas.microsoft.com/office/drawing/2014/main" id="{6741EAE1-6717-DCC2-E4BE-C5A8B3CBC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250" y="731321"/>
            <a:ext cx="3809524" cy="3809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20CFE7-FFED-0A05-8162-F1F014583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767E0E-F616-B531-5B30-616020BA99F2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40F1C2-21E9-EF71-A660-03EA3E118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BE47CE-BCFA-6999-567F-7059DE266752}"/>
              </a:ext>
            </a:extLst>
          </p:cNvPr>
          <p:cNvSpPr txBox="1"/>
          <p:nvPr/>
        </p:nvSpPr>
        <p:spPr>
          <a:xfrm>
            <a:off x="3704734" y="339365"/>
            <a:ext cx="796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1908-1909 Ford Model 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E3BDC9-926B-22BA-8D6F-D67681082125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625749-D747-2B01-90ED-E1D14029498A}"/>
              </a:ext>
            </a:extLst>
          </p:cNvPr>
          <p:cNvSpPr txBox="1"/>
          <p:nvPr/>
        </p:nvSpPr>
        <p:spPr>
          <a:xfrm>
            <a:off x="4269250" y="6176526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6D2491-739C-D384-0C65-B8BD39F70A7C}"/>
              </a:ext>
            </a:extLst>
          </p:cNvPr>
          <p:cNvSpPr txBox="1"/>
          <p:nvPr/>
        </p:nvSpPr>
        <p:spPr>
          <a:xfrm>
            <a:off x="396224" y="3663682"/>
            <a:ext cx="6999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beginning of the iconic Model T, building from the alphabet cars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1908 the Model T was launched with a new transmission, I4 engine with a removable cylinder head. Prototypes were developed on the Model N and 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Many aspects of this design stayed consistent for the 15 million Model T’s produced.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Production: ~14,161 (first 15 months of production)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Price: $825</a:t>
            </a:r>
          </a:p>
        </p:txBody>
      </p:sp>
    </p:spTree>
    <p:extLst>
      <p:ext uri="{BB962C8B-B14F-4D97-AF65-F5344CB8AC3E}">
        <p14:creationId xmlns:p14="http://schemas.microsoft.com/office/powerpoint/2010/main" val="49214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C3453-ACAB-1A8F-ED4A-61B7A80C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40F25B-8FDE-9F0B-C67B-F85EB5A8C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A4173-DDAD-3D43-96FD-AC66091ECC03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95E4B7-4893-E4A9-868F-447CF4D2B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40813-4832-879C-BA27-931F889D7D02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EACA66-FF6C-D689-8D96-00AA815B49D0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85BA16-99AE-0D0C-EBDC-49B21BF03FE5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09E0D147-E356-CC48-7F67-D3DDC2EEA8C7}"/>
              </a:ext>
            </a:extLst>
          </p:cNvPr>
          <p:cNvSpPr/>
          <p:nvPr/>
        </p:nvSpPr>
        <p:spPr>
          <a:xfrm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5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FA907-0A64-6C18-B08A-10EEC9D53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8317D-377C-E26C-7249-1EAC1BB9F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0F459C-9D13-9DFE-D12C-E6159CC50416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0E34CB-EF0E-050D-9E28-37C6F1187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1935D4-43AA-41AB-5ED8-3A9ADE46594A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067B50-E0A2-DF9B-8B7C-E5A287309777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1A12C8-563F-BA94-CB31-6378CF8299CE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EEDAE276-6EAF-43E1-A983-9A941D5C57DD}"/>
              </a:ext>
            </a:extLst>
          </p:cNvPr>
          <p:cNvSpPr/>
          <p:nvPr/>
        </p:nvSpPr>
        <p:spPr>
          <a:xfrm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45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D68BF-2EA9-60FA-26EE-284C71C6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26623C-6A15-9447-3024-0158E09F7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87DDE5-ADA5-C674-02F6-965723890BE9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B3B166-BC6D-69CA-4258-A97D7D250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77869F-B3BE-C5B5-00AB-050D50F1D875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2BCD2D-D839-52CE-545F-E26A891B78CB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096794-AFD7-6E26-1E4E-6E7867E1A9EE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71BA04DD-238C-41C0-D353-15459A393043}"/>
              </a:ext>
            </a:extLst>
          </p:cNvPr>
          <p:cNvSpPr/>
          <p:nvPr/>
        </p:nvSpPr>
        <p:spPr>
          <a:xfrm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21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FDA32-6274-756E-CDEC-787CE20CF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4DD80F-6E1B-FF96-2CFC-70FD57C04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FFE8C6-6DA4-E365-E141-270BE8649227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305D84-8481-7822-0B2E-DE28CF267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281707-8A53-C223-13F8-36F1FD572D4C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17A726-104F-BDB4-79DA-8A1FEFBA2EAA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A36881-0F1B-F0B0-C46F-02C007C4DE76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922A576A-058E-1494-DAFB-C330D13D24BB}"/>
              </a:ext>
            </a:extLst>
          </p:cNvPr>
          <p:cNvSpPr/>
          <p:nvPr/>
        </p:nvSpPr>
        <p:spPr>
          <a:xfrm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60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BB194-49EA-24CE-56E6-E06E5F440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44EA72-CFBF-A456-74C4-2457E4523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6A5386-E81E-1BDC-270F-BA3D40F28CE2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EB8D3E-FD8E-4E65-5257-04AD94343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E9A50E-F676-19C8-D199-A054A84EA252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5A115D-DEE8-7BCE-3C48-52DF1A42A23B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E97D0D-8F78-1DD2-13F0-40593937C1E6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2AC845BB-5BA8-7FF9-1233-B94908487062}"/>
              </a:ext>
            </a:extLst>
          </p:cNvPr>
          <p:cNvSpPr/>
          <p:nvPr/>
        </p:nvSpPr>
        <p:spPr>
          <a:xfrm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36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BF89-4FB6-F653-E4CA-C8FA1DB09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DFE46F-946A-8A78-9453-6CD0E46CB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A520C0-07FC-A858-BE67-4CA2F8183A15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F6FC78-6188-1396-FD47-9CD620114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F70CC4-25E4-1303-12D2-F58B488B7320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6D0CFB-A9D8-C60C-E681-44E03C3CC68D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939FFC-3D20-4CD8-19D0-1BB15D498B07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20B7CDEE-3086-32A3-C007-9642CE4ED231}"/>
              </a:ext>
            </a:extLst>
          </p:cNvPr>
          <p:cNvSpPr/>
          <p:nvPr/>
        </p:nvSpPr>
        <p:spPr>
          <a:xfrm rot="10800000"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68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EE855-9102-20A2-3350-1B0515F25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6E5E2B-57DD-4FFB-B221-0415B9F1C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B56B22-4B5C-5540-3650-47C150EE4246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484EB7-EBBF-73BA-9277-F6CFADBCC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A33261-DD9B-1846-8A69-4DCB5DE7DFE1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605076-14E6-F1D6-B817-8CC0067264F4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0A8CF9-2665-0679-CD79-C1AE75634044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ED36FAD0-8437-50F8-BDA9-7B933A0BF310}"/>
              </a:ext>
            </a:extLst>
          </p:cNvPr>
          <p:cNvSpPr/>
          <p:nvPr/>
        </p:nvSpPr>
        <p:spPr>
          <a:xfrm rot="10800000"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76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D0407-3F74-0390-A516-5DD63E5FE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BE2FAC-DA23-A6E5-4075-74A3B4F30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B15904-BE1C-FEB2-B7CD-CC343DD06FEF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E9BED4-1572-1F6A-EDC7-CB0C7A1F2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916BB2-9205-65ED-650A-483EFD2389CC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135525-C303-50FF-4E53-A39548145034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95DA41-4927-A46E-3684-26F24DF79AAD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BE7B4253-97D1-199D-63ED-F0110233D3D5}"/>
              </a:ext>
            </a:extLst>
          </p:cNvPr>
          <p:cNvSpPr/>
          <p:nvPr/>
        </p:nvSpPr>
        <p:spPr>
          <a:xfrm rot="10800000"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93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00688-86FE-52FE-8903-2A62A1280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A9585F-2C3C-FE58-3ACC-1F97AB46A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25DCF2-A068-9265-46FF-3E7ED7A1ABB1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3634-B198-2339-EB51-36242326B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39FC2-E7E6-DCEF-0F8D-E318E4FE772E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CABD13-29CE-74B2-52B6-02702381B646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6C21F3-8ED3-24E1-710A-724957255C54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6B01E74E-1BC0-568E-5CD9-E574AD45D88D}"/>
              </a:ext>
            </a:extLst>
          </p:cNvPr>
          <p:cNvSpPr/>
          <p:nvPr/>
        </p:nvSpPr>
        <p:spPr>
          <a:xfrm rot="10800000"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58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D3085-7F85-F8EC-9371-2868F041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41E076-4952-8EBD-AE22-D24C1525F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5" y="3028275"/>
            <a:ext cx="3063240" cy="3025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D0EBC-0F87-ADC2-5DD7-78608BE0886D}"/>
              </a:ext>
            </a:extLst>
          </p:cNvPr>
          <p:cNvSpPr txBox="1"/>
          <p:nvPr/>
        </p:nvSpPr>
        <p:spPr>
          <a:xfrm>
            <a:off x="8995138" y="6053415"/>
            <a:ext cx="303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Get more info on the Early Ford Letter Cars and join the EFR!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575D23-6CFB-BC02-F29B-EC04E12F9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6" y="104769"/>
            <a:ext cx="2923506" cy="2923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C0C0B8-82F6-81B3-1246-730F623EE9BA}"/>
              </a:ext>
            </a:extLst>
          </p:cNvPr>
          <p:cNvSpPr txBox="1"/>
          <p:nvPr/>
        </p:nvSpPr>
        <p:spPr>
          <a:xfrm>
            <a:off x="3853997" y="730875"/>
            <a:ext cx="796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Narrow" panose="020B0004020202020204" pitchFamily="34" charset="0"/>
              </a:rPr>
              <a:t>Gathering of Ford Letter Cars</a:t>
            </a:r>
          </a:p>
          <a:p>
            <a:endParaRPr lang="en-US" sz="4800" b="1" dirty="0">
              <a:latin typeface="Aptos Narrow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125398-890C-3441-1C89-004D3A38A4DE}"/>
              </a:ext>
            </a:extLst>
          </p:cNvPr>
          <p:cNvSpPr txBox="1"/>
          <p:nvPr/>
        </p:nvSpPr>
        <p:spPr>
          <a:xfrm>
            <a:off x="466068" y="3028275"/>
            <a:ext cx="30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 Narrow" panose="020B0004020202020204" pitchFamily="34" charset="0"/>
              </a:rPr>
              <a:t>www.earlyfordregistry.org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B1B90E-25AD-53C4-E653-56A98C8B8192}"/>
              </a:ext>
            </a:extLst>
          </p:cNvPr>
          <p:cNvSpPr txBox="1"/>
          <p:nvPr/>
        </p:nvSpPr>
        <p:spPr>
          <a:xfrm>
            <a:off x="4797151" y="1849091"/>
            <a:ext cx="4574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ptos Narrow" panose="020B0004020202020204" pitchFamily="34" charset="0"/>
              </a:rPr>
              <a:t>Ask us for more info or check out our website – we love to talk about our cars!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8BDDF9EB-A008-3259-0CB0-F2042D6558C6}"/>
              </a:ext>
            </a:extLst>
          </p:cNvPr>
          <p:cNvSpPr/>
          <p:nvPr/>
        </p:nvSpPr>
        <p:spPr>
          <a:xfrm rot="10800000">
            <a:off x="2133599" y="4171513"/>
            <a:ext cx="5105400" cy="1228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35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1598</Words>
  <Application>Microsoft Office PowerPoint</Application>
  <PresentationFormat>Widescreen</PresentationFormat>
  <Paragraphs>140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 Narrow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Todd Brewer</dc:creator>
  <cp:lastModifiedBy>Todd Brewer</cp:lastModifiedBy>
  <cp:revision>12</cp:revision>
  <dcterms:created xsi:type="dcterms:W3CDTF">2026-07-11T13:40:56Z</dcterms:created>
  <dcterms:modified xsi:type="dcterms:W3CDTF">2026-07-11T18:38:59Z</dcterms:modified>
</cp:coreProperties>
</file>